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23"/>
  </p:notesMasterIdLst>
  <p:handoutMasterIdLst>
    <p:handoutMasterId r:id="rId24"/>
  </p:handoutMasterIdLst>
  <p:sldIdLst>
    <p:sldId id="258" r:id="rId2"/>
    <p:sldId id="297" r:id="rId3"/>
    <p:sldId id="299" r:id="rId4"/>
    <p:sldId id="300" r:id="rId5"/>
    <p:sldId id="301" r:id="rId6"/>
    <p:sldId id="302" r:id="rId7"/>
    <p:sldId id="303" r:id="rId8"/>
    <p:sldId id="305" r:id="rId9"/>
    <p:sldId id="304" r:id="rId10"/>
    <p:sldId id="316" r:id="rId11"/>
    <p:sldId id="298" r:id="rId12"/>
    <p:sldId id="31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</p:sldIdLst>
  <p:sldSz cx="9144000" cy="6858000" type="screen4x3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6192" autoAdjust="0"/>
  </p:normalViewPr>
  <p:slideViewPr>
    <p:cSldViewPr snapToGrid="0" snapToObjects="1" showGuides="1">
      <p:cViewPr varScale="1">
        <p:scale>
          <a:sx n="90" d="100"/>
          <a:sy n="90" d="100"/>
        </p:scale>
        <p:origin x="76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672" y="78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6554B203-ADE4-4F6A-854A-8C3F81E52D92}" type="datetimeFigureOut">
              <a:rPr lang="en-US" smtClean="0"/>
              <a:pPr/>
              <a:t>9/27/2018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40E7F5FF-7A00-42DE-94C8-3F3FF29EE2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25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17A5570F-A850-4E88-965C-C95DB052BDB1}" type="datetimeFigureOut">
              <a:rPr lang="en-US" smtClean="0"/>
              <a:pPr/>
              <a:t>9/27/2018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9FF0CFCD-5EB6-44F4-B37C-0831010E8E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538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794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084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491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54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43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516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78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30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89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6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858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243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060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61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027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92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67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296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130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Xb8Iojcna6AmDJGIEeSndA" TargetMode="External"/><Relationship Id="rId7" Type="http://schemas.openxmlformats.org/officeDocument/2006/relationships/image" Target="../media/image3.jpg"/><Relationship Id="rId2" Type="http://schemas.openxmlformats.org/officeDocument/2006/relationships/hyperlink" Target="https://www.krollbondratings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itunes.apple.com/us/app/kbra-kroll-bond-rating-agency/id936736686?mt=8" TargetMode="External"/><Relationship Id="rId5" Type="http://schemas.openxmlformats.org/officeDocument/2006/relationships/hyperlink" Target="https://www.linkedin.com/company-beta/1195377/" TargetMode="External"/><Relationship Id="rId4" Type="http://schemas.openxmlformats.org/officeDocument/2006/relationships/hyperlink" Target="https://twitter.com/krollbondrating?lang=en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roll_Page_1_Top_110613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08182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0" y="808182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932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220434" y="988503"/>
            <a:ext cx="8703126" cy="514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  <a:lvl4pPr marL="1600200" indent="-2286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753151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693966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7477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hlinkClick r:id="rId2"/>
          </p:cNvPr>
          <p:cNvSpPr/>
          <p:nvPr userDrawn="1"/>
        </p:nvSpPr>
        <p:spPr>
          <a:xfrm>
            <a:off x="2908663" y="2316481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hlinkClick r:id="rId3"/>
          </p:cNvPr>
          <p:cNvSpPr/>
          <p:nvPr userDrawn="1"/>
        </p:nvSpPr>
        <p:spPr>
          <a:xfrm>
            <a:off x="2908659" y="5066211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hlinkClick r:id="rId4"/>
          </p:cNvPr>
          <p:cNvSpPr/>
          <p:nvPr userDrawn="1"/>
        </p:nvSpPr>
        <p:spPr>
          <a:xfrm>
            <a:off x="2908662" y="3013166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hlinkClick r:id="rId5"/>
          </p:cNvPr>
          <p:cNvSpPr/>
          <p:nvPr userDrawn="1"/>
        </p:nvSpPr>
        <p:spPr>
          <a:xfrm>
            <a:off x="2908661" y="3709851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hlinkClick r:id="rId6"/>
          </p:cNvPr>
          <p:cNvSpPr/>
          <p:nvPr userDrawn="1"/>
        </p:nvSpPr>
        <p:spPr>
          <a:xfrm>
            <a:off x="2908660" y="4369526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2"/>
          <a:stretch/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20434" y="1011421"/>
            <a:ext cx="8703126" cy="51455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7091361" y="6430502"/>
            <a:ext cx="1832199" cy="427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54052F-69B8-4D78-811B-8C3AAF41775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 |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www.kbra.com</a:t>
            </a:r>
          </a:p>
        </p:txBody>
      </p:sp>
    </p:spTree>
    <p:extLst>
      <p:ext uri="{BB962C8B-B14F-4D97-AF65-F5344CB8AC3E}">
        <p14:creationId xmlns:p14="http://schemas.microsoft.com/office/powerpoint/2010/main" val="410955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9" r:id="rId2"/>
    <p:sldLayoutId id="2147483677" r:id="rId3"/>
    <p:sldLayoutId id="2147483676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Century Gothic" panose="020B050202020202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F0AB00"/>
        </a:buClr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Courier New" panose="02070309020205020404" pitchFamily="49" charset="0"/>
        <a:buChar char="o"/>
        <a:defRPr sz="16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t="2774" r="1415" b="3457"/>
          <a:stretch/>
        </p:blipFill>
        <p:spPr>
          <a:xfrm>
            <a:off x="0" y="776377"/>
            <a:ext cx="9144000" cy="607299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6382677"/>
            <a:ext cx="9144000" cy="47532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KROLL BOND RATING AGENCY, INC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39089" y="2101319"/>
            <a:ext cx="6065822" cy="2956416"/>
          </a:xfrm>
          <a:prstGeom prst="rect">
            <a:avLst/>
          </a:prstGeom>
          <a:solidFill>
            <a:srgbClr val="F0AB00">
              <a:alpha val="8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Graph DB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Proof of Concept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Starter Kit</a:t>
            </a:r>
          </a:p>
          <a:p>
            <a:r>
              <a:rPr lang="en-US" sz="3600" b="0" dirty="0">
                <a:solidFill>
                  <a:schemeClr val="bg1"/>
                </a:solidFill>
                <a:latin typeface="Century Gothic" panose="020B0502020202020204" pitchFamily="34" charset="0"/>
              </a:rPr>
              <a:t>September 28, 2018</a:t>
            </a:r>
            <a:endParaRPr lang="en-US" sz="3000" b="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76377"/>
            <a:ext cx="914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27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Frontend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465BC1-995F-41DA-85E5-C9FEE05F4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88"/>
          <a:stretch/>
        </p:blipFill>
        <p:spPr>
          <a:xfrm>
            <a:off x="489230" y="813606"/>
            <a:ext cx="7509323" cy="559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25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 sheet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1DE89-9A66-4785-9274-FDF30345FA0E}"/>
              </a:ext>
            </a:extLst>
          </p:cNvPr>
          <p:cNvSpPr txBox="1"/>
          <p:nvPr/>
        </p:nvSpPr>
        <p:spPr>
          <a:xfrm>
            <a:off x="767166" y="1286359"/>
            <a:ext cx="70517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</a:t>
            </a:r>
          </a:p>
          <a:p>
            <a:r>
              <a:rPr lang="en-US" dirty="0"/>
              <a:t>	jdk-10.0.1_windows-x64_bin.exe</a:t>
            </a:r>
          </a:p>
          <a:p>
            <a:r>
              <a:rPr lang="en-US" dirty="0"/>
              <a:t>	JAVA_HOME	C:\Program Files\Java\jre-10.0.1</a:t>
            </a:r>
          </a:p>
          <a:p>
            <a:r>
              <a:rPr lang="en-US" dirty="0"/>
              <a:t>	PATH 		;C:\Program Files\Java\jre-10.0.1\bin\server</a:t>
            </a:r>
          </a:p>
          <a:p>
            <a:r>
              <a:rPr lang="en-US" dirty="0"/>
              <a:t>Download</a:t>
            </a:r>
          </a:p>
          <a:p>
            <a:r>
              <a:rPr lang="en-US" dirty="0"/>
              <a:t>	neo4j-community-3.4.0-windows.zip</a:t>
            </a:r>
          </a:p>
          <a:p>
            <a:r>
              <a:rPr lang="en-US" dirty="0"/>
              <a:t>Create Operating Folder</a:t>
            </a:r>
          </a:p>
          <a:p>
            <a:r>
              <a:rPr lang="en-US" dirty="0"/>
              <a:t>	C:\graph</a:t>
            </a:r>
          </a:p>
          <a:p>
            <a:r>
              <a:rPr lang="en-US" dirty="0"/>
              <a:t>	Copy in Zip contents</a:t>
            </a:r>
          </a:p>
          <a:p>
            <a:r>
              <a:rPr lang="en-US" dirty="0"/>
              <a:t>Start Server from CMD Run as Administrator</a:t>
            </a:r>
          </a:p>
          <a:p>
            <a:r>
              <a:rPr lang="en-US" dirty="0"/>
              <a:t>	cd /.</a:t>
            </a:r>
          </a:p>
          <a:p>
            <a:r>
              <a:rPr lang="en-US" dirty="0"/>
              <a:t>	cd graph/bin</a:t>
            </a:r>
          </a:p>
          <a:p>
            <a:r>
              <a:rPr lang="en-US" dirty="0"/>
              <a:t>	neo4j console</a:t>
            </a:r>
          </a:p>
          <a:p>
            <a:r>
              <a:rPr lang="en-US" dirty="0"/>
              <a:t>Open Browser</a:t>
            </a:r>
          </a:p>
          <a:p>
            <a:r>
              <a:rPr lang="en-US" dirty="0"/>
              <a:t>	localhost:7474</a:t>
            </a:r>
          </a:p>
          <a:p>
            <a:r>
              <a:rPr lang="en-US" dirty="0"/>
              <a:t>	Username: neo4j</a:t>
            </a:r>
          </a:p>
          <a:p>
            <a:r>
              <a:rPr lang="en-US" dirty="0"/>
              <a:t>	Password: neo4j</a:t>
            </a:r>
          </a:p>
        </p:txBody>
      </p:sp>
    </p:spTree>
    <p:extLst>
      <p:ext uri="{BB962C8B-B14F-4D97-AF65-F5344CB8AC3E}">
        <p14:creationId xmlns:p14="http://schemas.microsoft.com/office/powerpoint/2010/main" val="3364438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D7D4E9-26F8-49E6-BD98-0ADF9C864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442" b="51735"/>
          <a:stretch/>
        </p:blipFill>
        <p:spPr>
          <a:xfrm>
            <a:off x="354417" y="1192776"/>
            <a:ext cx="8318047" cy="315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53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A57CC-8ED8-4A19-8C14-82808226D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889"/>
          <a:stretch/>
        </p:blipFill>
        <p:spPr>
          <a:xfrm>
            <a:off x="239293" y="1034904"/>
            <a:ext cx="852365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17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Load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0CEFF-0D81-47B5-902F-4DC3CC8EF7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95" b="10388"/>
          <a:stretch/>
        </p:blipFill>
        <p:spPr>
          <a:xfrm>
            <a:off x="310173" y="1240470"/>
            <a:ext cx="8523654" cy="467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99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Load (continued)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FF032-2A6C-49CB-A002-E0AFE95ECD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026"/>
          <a:stretch/>
        </p:blipFill>
        <p:spPr>
          <a:xfrm>
            <a:off x="310173" y="1148301"/>
            <a:ext cx="8523654" cy="479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32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Load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AE05D8-CEA8-4BD8-90A0-BD779FB347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83" t="20052" b="8527"/>
          <a:stretch/>
        </p:blipFill>
        <p:spPr>
          <a:xfrm>
            <a:off x="311888" y="1105784"/>
            <a:ext cx="8364040" cy="489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Load (continued)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F3DF6C-2D6D-4795-8BC5-D731D7939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163" b="13456"/>
          <a:stretch/>
        </p:blipFill>
        <p:spPr>
          <a:xfrm>
            <a:off x="1679941" y="886051"/>
            <a:ext cx="5970815" cy="533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89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Load Done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47C724-F0DB-497F-ABDE-8DCCDFB46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4883"/>
            <a:ext cx="9144000" cy="36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30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Visualization Exported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DC0E7-F796-4ACB-81A7-A1EDD1E19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58" t="18046" r="36138" b="19167"/>
          <a:stretch/>
        </p:blipFill>
        <p:spPr>
          <a:xfrm>
            <a:off x="1538177" y="827886"/>
            <a:ext cx="5748670" cy="545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9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86FB56-DC78-4AB4-9241-A77EFB1E4CC0}"/>
              </a:ext>
            </a:extLst>
          </p:cNvPr>
          <p:cNvSpPr txBox="1">
            <a:spLocks/>
          </p:cNvSpPr>
          <p:nvPr/>
        </p:nvSpPr>
        <p:spPr>
          <a:xfrm>
            <a:off x="1337340" y="1226032"/>
            <a:ext cx="2490708" cy="50542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+mj-lt"/>
              </a:rPr>
              <a:t>Pete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Introduction</a:t>
            </a:r>
          </a:p>
          <a:p>
            <a:pPr marL="1028700" lvl="1" indent="-342900"/>
            <a:r>
              <a:rPr lang="en-US" sz="1400" dirty="0"/>
              <a:t>SQL</a:t>
            </a:r>
          </a:p>
          <a:p>
            <a:pPr marL="1028700" lvl="1" indent="-342900"/>
            <a:r>
              <a:rPr lang="en-US" sz="1400" dirty="0"/>
              <a:t>Document</a:t>
            </a:r>
          </a:p>
          <a:p>
            <a:pPr marL="1028700" lvl="1" indent="-342900"/>
            <a:r>
              <a:rPr lang="en-US" sz="1400" dirty="0"/>
              <a:t>Graph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Installation</a:t>
            </a:r>
          </a:p>
          <a:p>
            <a:pPr marL="971550" lvl="1" indent="-285750"/>
            <a:r>
              <a:rPr lang="en-US" sz="1400" dirty="0"/>
              <a:t>Java</a:t>
            </a:r>
          </a:p>
          <a:p>
            <a:pPr marL="971550" lvl="1" indent="-285750"/>
            <a:r>
              <a:rPr lang="en-US" sz="1400" dirty="0"/>
              <a:t>File Download</a:t>
            </a:r>
          </a:p>
          <a:p>
            <a:pPr marL="971550" lvl="1" indent="-285750"/>
            <a:r>
              <a:rPr lang="en-US" sz="1400" dirty="0"/>
              <a:t>Folder Setup</a:t>
            </a:r>
          </a:p>
          <a:p>
            <a:pPr marL="971550" lvl="1" indent="-285750"/>
            <a:r>
              <a:rPr lang="en-US" sz="1400" dirty="0"/>
              <a:t>Command Line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Tour</a:t>
            </a:r>
          </a:p>
          <a:p>
            <a:pPr marL="1028700" lvl="1" indent="-342900"/>
            <a:r>
              <a:rPr lang="en-US" sz="1400" dirty="0"/>
              <a:t>:play start</a:t>
            </a:r>
          </a:p>
          <a:p>
            <a:pPr marL="1028700" lvl="1" indent="-342900"/>
            <a:r>
              <a:rPr lang="en-US" sz="1400" dirty="0"/>
              <a:t>:play concepts</a:t>
            </a:r>
          </a:p>
          <a:p>
            <a:pPr marL="1028700" lvl="1" indent="-342900"/>
            <a:r>
              <a:rPr lang="en-US" sz="1400" dirty="0"/>
              <a:t>:play write-code</a:t>
            </a:r>
          </a:p>
          <a:p>
            <a:pPr marL="1028700" lvl="1" indent="-342900"/>
            <a:r>
              <a:rPr lang="en-US" sz="1400" dirty="0"/>
              <a:t>:play cypher</a:t>
            </a:r>
          </a:p>
          <a:p>
            <a:pPr marL="1028700" lvl="1" indent="-342900"/>
            <a:r>
              <a:rPr lang="en-US" sz="1400" dirty="0"/>
              <a:t>:play intro</a:t>
            </a:r>
          </a:p>
          <a:p>
            <a:pPr marL="1028700" lvl="1" indent="-342900"/>
            <a:endParaRPr lang="en-US" sz="1400" dirty="0"/>
          </a:p>
          <a:p>
            <a:pPr marL="971550" lvl="1" indent="-285750"/>
            <a:endParaRPr lang="en-US" sz="1400" dirty="0"/>
          </a:p>
          <a:p>
            <a:pPr marL="971550" lvl="1" indent="-285750"/>
            <a:endParaRPr lang="en-US" sz="1400" dirty="0"/>
          </a:p>
          <a:p>
            <a:endParaRPr lang="en-US" b="1" dirty="0"/>
          </a:p>
          <a:p>
            <a:pPr marL="342900" indent="-34290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9012C4-00CF-4AA5-8AAB-43F31F1A5422}"/>
              </a:ext>
            </a:extLst>
          </p:cNvPr>
          <p:cNvSpPr txBox="1">
            <a:spLocks/>
          </p:cNvSpPr>
          <p:nvPr/>
        </p:nvSpPr>
        <p:spPr>
          <a:xfrm>
            <a:off x="4961372" y="1231201"/>
            <a:ext cx="3066750" cy="50542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+mj-lt"/>
              </a:rPr>
              <a:t>Pete - continued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Jupyter</a:t>
            </a:r>
          </a:p>
          <a:p>
            <a:pPr marL="971550" lvl="1" indent="-285750"/>
            <a:r>
              <a:rPr lang="en-US" sz="1400" dirty="0"/>
              <a:t>Libraries</a:t>
            </a:r>
          </a:p>
          <a:p>
            <a:pPr marL="971550" lvl="1" indent="-285750"/>
            <a:r>
              <a:rPr lang="en-US" sz="1400" dirty="0"/>
              <a:t>Query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SQL Example</a:t>
            </a:r>
          </a:p>
          <a:p>
            <a:pPr marL="1028700" lvl="1" indent="-342900"/>
            <a:r>
              <a:rPr lang="en-US" sz="1400" dirty="0"/>
              <a:t>Whiteboard Exercise</a:t>
            </a:r>
          </a:p>
          <a:p>
            <a:pPr marL="1028700" lvl="1" indent="-342900"/>
            <a:r>
              <a:rPr lang="en-US" sz="1400" dirty="0"/>
              <a:t>ETL</a:t>
            </a:r>
          </a:p>
          <a:p>
            <a:pPr lvl="1" indent="0">
              <a:buNone/>
            </a:pPr>
            <a:endParaRPr lang="en-US" sz="1400" dirty="0"/>
          </a:p>
          <a:p>
            <a:pPr marL="1028700" lvl="1" indent="-342900"/>
            <a:endParaRPr lang="en-US" sz="1400" dirty="0"/>
          </a:p>
          <a:p>
            <a:pPr marL="971550" lvl="1" indent="-285750"/>
            <a:endParaRPr lang="en-US" sz="1400" dirty="0"/>
          </a:p>
          <a:p>
            <a:pPr marL="971550" lvl="1" indent="-285750"/>
            <a:endParaRPr lang="en-US" sz="1400" dirty="0"/>
          </a:p>
          <a:p>
            <a:endParaRPr lang="en-US" b="1" dirty="0"/>
          </a:p>
          <a:p>
            <a:pPr marL="342900" indent="-34290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782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0EF8A-65A8-4AEB-991D-8379D14A6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99" t="27907" r="2565" b="23101"/>
          <a:stretch/>
        </p:blipFill>
        <p:spPr>
          <a:xfrm>
            <a:off x="155585" y="1531088"/>
            <a:ext cx="8875000" cy="374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97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65917-2EFB-4BDD-97B4-5CEB3F0FE2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43" t="20362" r="1081" b="8424"/>
          <a:stretch/>
        </p:blipFill>
        <p:spPr>
          <a:xfrm>
            <a:off x="510365" y="1169587"/>
            <a:ext cx="8116186" cy="488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33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B71DB-1691-4B13-9FCF-982BD49261F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972152"/>
            <a:ext cx="7353700" cy="5120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3968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374C5-F07B-4F90-A3D4-BE4305BE0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08" y="866056"/>
            <a:ext cx="8584019" cy="548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50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CA9ED-D5A6-404C-ABB8-A85248F6A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8496"/>
            <a:ext cx="9144000" cy="50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98A3F-6752-4ADD-98C2-8588A3E97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047" y="119051"/>
            <a:ext cx="5641087" cy="623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63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5851D-45B1-4EC7-B52D-A11F767C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847725"/>
            <a:ext cx="6227356" cy="549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63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E57A0-1E33-4C65-ADC2-A5E009E467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17354" y="843516"/>
            <a:ext cx="6109291" cy="553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47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AEECC-3F2E-4247-928B-678264329B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457" b="8985"/>
          <a:stretch/>
        </p:blipFill>
        <p:spPr>
          <a:xfrm>
            <a:off x="297714" y="1077432"/>
            <a:ext cx="8192367" cy="494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0403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69138</TotalTime>
  <Words>122</Words>
  <Application>Microsoft Office PowerPoint</Application>
  <PresentationFormat>On-screen Show (4:3)</PresentationFormat>
  <Paragraphs>98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Courier New</vt:lpstr>
      <vt:lpstr>Verdana</vt:lpstr>
      <vt:lpstr>Wingdings</vt:lpstr>
      <vt:lpstr>Custom Design</vt:lpstr>
      <vt:lpstr>PowerPoint Presentation</vt:lpstr>
      <vt:lpstr>Agenda</vt:lpstr>
      <vt:lpstr>SQL</vt:lpstr>
      <vt:lpstr>SQL</vt:lpstr>
      <vt:lpstr>SQL</vt:lpstr>
      <vt:lpstr>Document</vt:lpstr>
      <vt:lpstr>Document</vt:lpstr>
      <vt:lpstr>Document</vt:lpstr>
      <vt:lpstr>Graph Model</vt:lpstr>
      <vt:lpstr>Jupyter Frontend</vt:lpstr>
      <vt:lpstr>Cheat sheet</vt:lpstr>
      <vt:lpstr>Live Demo</vt:lpstr>
      <vt:lpstr>Graph Load</vt:lpstr>
      <vt:lpstr>Graph Load</vt:lpstr>
      <vt:lpstr>Graph Load (continued)</vt:lpstr>
      <vt:lpstr>Graph Load (continued)</vt:lpstr>
      <vt:lpstr>Graph Load (continued)</vt:lpstr>
      <vt:lpstr>Graph Load Done</vt:lpstr>
      <vt:lpstr>Graph Visualization Exported</vt:lpstr>
      <vt:lpstr>Graph Visualization</vt:lpstr>
      <vt:lpstr>Graph Visualization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Kathleen Kennedy</dc:creator>
  <cp:lastModifiedBy>Pete Ostergren</cp:lastModifiedBy>
  <cp:revision>245</cp:revision>
  <cp:lastPrinted>2018-07-19T14:34:35Z</cp:lastPrinted>
  <dcterms:created xsi:type="dcterms:W3CDTF">2014-02-10T00:22:15Z</dcterms:created>
  <dcterms:modified xsi:type="dcterms:W3CDTF">2018-09-27T15:31:22Z</dcterms:modified>
</cp:coreProperties>
</file>